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65" r:id="rId3"/>
    <p:sldId id="266" r:id="rId4"/>
    <p:sldId id="267" r:id="rId5"/>
    <p:sldId id="259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D7C24B-3523-47BE-9317-EC0DDD7B2BE9}" type="datetimeFigureOut">
              <a:rPr lang="en-US" smtClean="0"/>
              <a:t>4/1/2019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C37D02-6B65-4A23-ACD6-4BA2DF4604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6160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en-US" dirty="0" smtClean="0"/>
              <a:t>App ICON</a:t>
            </a:r>
          </a:p>
          <a:p>
            <a:pPr marL="457200" indent="-457200">
              <a:buAutoNum type="arabicPeriod"/>
            </a:pPr>
            <a:r>
              <a:rPr lang="en-US" dirty="0" smtClean="0"/>
              <a:t>Entry Page</a:t>
            </a:r>
          </a:p>
          <a:p>
            <a:pPr marL="457200" indent="-457200">
              <a:buAutoNum type="arabicPeriod"/>
            </a:pPr>
            <a:r>
              <a:rPr lang="en-US" dirty="0" smtClean="0"/>
              <a:t>Menu</a:t>
            </a:r>
            <a:r>
              <a:rPr lang="en-US" baseline="0" dirty="0" smtClean="0"/>
              <a:t> page to take you to Agronomy, Weather, Market Price, or Community Map</a:t>
            </a:r>
          </a:p>
          <a:p>
            <a:pPr marL="457200" indent="-457200"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17D2A-0E85-427C-B802-011E29185416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501658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1.Agronomic page</a:t>
            </a:r>
          </a:p>
          <a:p>
            <a:r>
              <a:rPr lang="en-US" dirty="0" smtClean="0"/>
              <a:t>2.Weather Page</a:t>
            </a:r>
          </a:p>
          <a:p>
            <a:r>
              <a:rPr lang="en-US" dirty="0" smtClean="0"/>
              <a:t>3.Market</a:t>
            </a:r>
            <a:r>
              <a:rPr lang="en-US" baseline="0" dirty="0" smtClean="0"/>
              <a:t> price page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17D2A-0E85-427C-B802-011E29185416}" type="slidenum">
              <a:rPr lang="en-US" altLang="en-US" smtClean="0"/>
              <a:pPr/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2702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8B27B-4389-4D85-9DD8-104EFE99F18C}" type="datetimeFigureOut">
              <a:rPr lang="en-US" smtClean="0"/>
              <a:t>4/1/2019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9DBC4-E598-4B80-AA4F-2ECEC23C8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27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8B27B-4389-4D85-9DD8-104EFE99F18C}" type="datetimeFigureOut">
              <a:rPr lang="en-US" smtClean="0"/>
              <a:t>4/1/2019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9DBC4-E598-4B80-AA4F-2ECEC23C8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216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8B27B-4389-4D85-9DD8-104EFE99F18C}" type="datetimeFigureOut">
              <a:rPr lang="en-US" smtClean="0"/>
              <a:t>4/1/2019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9DBC4-E598-4B80-AA4F-2ECEC23C8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8175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7193872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8B27B-4389-4D85-9DD8-104EFE99F18C}" type="datetimeFigureOut">
              <a:rPr lang="en-US" smtClean="0"/>
              <a:t>4/1/2019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9DBC4-E598-4B80-AA4F-2ECEC23C8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33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8B27B-4389-4D85-9DD8-104EFE99F18C}" type="datetimeFigureOut">
              <a:rPr lang="en-US" smtClean="0"/>
              <a:t>4/1/2019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9DBC4-E598-4B80-AA4F-2ECEC23C8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659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8B27B-4389-4D85-9DD8-104EFE99F18C}" type="datetimeFigureOut">
              <a:rPr lang="en-US" smtClean="0"/>
              <a:t>4/1/2019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9DBC4-E598-4B80-AA4F-2ECEC23C8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4681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8B27B-4389-4D85-9DD8-104EFE99F18C}" type="datetimeFigureOut">
              <a:rPr lang="en-US" smtClean="0"/>
              <a:t>4/1/2019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9DBC4-E598-4B80-AA4F-2ECEC23C8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027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8B27B-4389-4D85-9DD8-104EFE99F18C}" type="datetimeFigureOut">
              <a:rPr lang="en-US" smtClean="0"/>
              <a:t>4/1/2019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9DBC4-E598-4B80-AA4F-2ECEC23C8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867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8B27B-4389-4D85-9DD8-104EFE99F18C}" type="datetimeFigureOut">
              <a:rPr lang="en-US" smtClean="0"/>
              <a:t>4/1/2019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9DBC4-E598-4B80-AA4F-2ECEC23C8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307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8B27B-4389-4D85-9DD8-104EFE99F18C}" type="datetimeFigureOut">
              <a:rPr lang="en-US" smtClean="0"/>
              <a:t>4/1/2019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9DBC4-E598-4B80-AA4F-2ECEC23C8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2622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8B27B-4389-4D85-9DD8-104EFE99F18C}" type="datetimeFigureOut">
              <a:rPr lang="en-US" smtClean="0"/>
              <a:t>4/1/2019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9DBC4-E598-4B80-AA4F-2ECEC23C8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0822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F8B27B-4389-4D85-9DD8-104EFE99F18C}" type="datetimeFigureOut">
              <a:rPr lang="en-US" smtClean="0"/>
              <a:t>4/1/2019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79DBC4-E598-4B80-AA4F-2ECEC23C8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054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AR-NAFAKA MEETING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Mbeya, Tanzania</a:t>
            </a:r>
          </a:p>
          <a:p>
            <a:r>
              <a:rPr lang="en-US" dirty="0" smtClean="0"/>
              <a:t>1 April 2019</a:t>
            </a:r>
          </a:p>
          <a:p>
            <a:r>
              <a:rPr lang="en-US" dirty="0" smtClean="0"/>
              <a:t>Fred Kizito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74937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1600200" y="1011812"/>
            <a:ext cx="8909312" cy="5617588"/>
            <a:chOff x="76200" y="1011812"/>
            <a:chExt cx="8909312" cy="5617588"/>
          </a:xfrm>
        </p:grpSpPr>
        <p:sp>
          <p:nvSpPr>
            <p:cNvPr id="51" name="TextBox 50"/>
            <p:cNvSpPr txBox="1"/>
            <p:nvPr/>
          </p:nvSpPr>
          <p:spPr>
            <a:xfrm>
              <a:off x="2514601" y="3342636"/>
              <a:ext cx="3962400" cy="914104"/>
            </a:xfrm>
            <a:prstGeom prst="rect">
              <a:avLst/>
            </a:prstGeom>
            <a:noFill/>
          </p:spPr>
          <p:txBody>
            <a:bodyPr wrap="square" lIns="82304" tIns="41152" rIns="82304" bIns="41152">
              <a:spAutoFit/>
            </a:bodyPr>
            <a:lstStyle/>
            <a:p>
              <a:pPr marL="285750" indent="-285750" defTabSz="685846">
                <a:buFont typeface="Wingdings" panose="05000000000000000000" pitchFamily="2" charset="2"/>
                <a:buChar char="Ø"/>
                <a:defRPr/>
              </a:pPr>
              <a:r>
                <a:rPr lang="en-US" b="1" dirty="0">
                  <a:solidFill>
                    <a:srgbClr val="1E2731"/>
                  </a:solidFill>
                  <a:latin typeface="Lato Light"/>
                  <a:ea typeface="Open Sans Light" panose="020B0306030504020204" pitchFamily="34" charset="0"/>
                  <a:cs typeface="Lato Light"/>
                </a:rPr>
                <a:t>Agronomic: shows the stages from land preparation to harvesting</a:t>
              </a: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2514600" y="4409436"/>
              <a:ext cx="3962401" cy="637106"/>
            </a:xfrm>
            <a:prstGeom prst="rect">
              <a:avLst/>
            </a:prstGeom>
            <a:noFill/>
          </p:spPr>
          <p:txBody>
            <a:bodyPr wrap="square" lIns="82304" tIns="41152" rIns="82304" bIns="41152">
              <a:spAutoFit/>
            </a:bodyPr>
            <a:lstStyle/>
            <a:p>
              <a:pPr marL="285750" indent="-285750" defTabSz="685846">
                <a:buFont typeface="Wingdings" panose="05000000000000000000" pitchFamily="2" charset="2"/>
                <a:buChar char="Ø"/>
                <a:defRPr/>
              </a:pPr>
              <a:r>
                <a:rPr lang="en-US" b="1" dirty="0">
                  <a:solidFill>
                    <a:srgbClr val="1E2731"/>
                  </a:solidFill>
                  <a:latin typeface="Lato Light"/>
                  <a:ea typeface="Open Sans Light" panose="020B0306030504020204" pitchFamily="34" charset="0"/>
                  <a:cs typeface="Lato Light"/>
                </a:rPr>
                <a:t>Weather: forecasts weather up to 10 days.</a:t>
              </a:r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2514600" y="5323836"/>
              <a:ext cx="4114801" cy="914104"/>
            </a:xfrm>
            <a:prstGeom prst="rect">
              <a:avLst/>
            </a:prstGeom>
            <a:noFill/>
          </p:spPr>
          <p:txBody>
            <a:bodyPr wrap="square" lIns="82304" tIns="41152" rIns="82304" bIns="41152">
              <a:spAutoFit/>
            </a:bodyPr>
            <a:lstStyle/>
            <a:p>
              <a:pPr marL="285750" indent="-285750" defTabSz="685846">
                <a:buFont typeface="Wingdings" panose="05000000000000000000" pitchFamily="2" charset="2"/>
                <a:buChar char="Ø"/>
                <a:defRPr/>
              </a:pPr>
              <a:r>
                <a:rPr lang="en-US" b="1" dirty="0">
                  <a:solidFill>
                    <a:srgbClr val="1E2731"/>
                  </a:solidFill>
                  <a:latin typeface="Lato Light"/>
                  <a:ea typeface="Open Sans Light" panose="020B0306030504020204" pitchFamily="34" charset="0"/>
                  <a:cs typeface="Lato Light"/>
                </a:rPr>
                <a:t>Market Price: shows current market price of agriculture produce in the region.</a:t>
              </a:r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2514601" y="2534099"/>
              <a:ext cx="4114800" cy="914104"/>
            </a:xfrm>
            <a:prstGeom prst="rect">
              <a:avLst/>
            </a:prstGeom>
            <a:noFill/>
          </p:spPr>
          <p:txBody>
            <a:bodyPr wrap="square" lIns="82304" tIns="41152" rIns="82304" bIns="41152">
              <a:spAutoFit/>
            </a:bodyPr>
            <a:lstStyle/>
            <a:p>
              <a:pPr marL="285750" indent="-285750" defTabSz="685846">
                <a:buFont typeface="Wingdings" panose="05000000000000000000" pitchFamily="2" charset="2"/>
                <a:buChar char="Ø"/>
                <a:defRPr/>
              </a:pPr>
              <a:r>
                <a:rPr lang="en-US" b="1" dirty="0">
                  <a:solidFill>
                    <a:srgbClr val="1E2731"/>
                  </a:solidFill>
                  <a:latin typeface="Lato Light"/>
                  <a:ea typeface="Open Sans Light" panose="020B0306030504020204" pitchFamily="34" charset="0"/>
                  <a:cs typeface="Lato Light"/>
                </a:rPr>
                <a:t>Community Map: Shows map of the surrounding community and towns.</a:t>
              </a:r>
            </a:p>
          </p:txBody>
        </p:sp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200" y="1886050"/>
              <a:ext cx="2529787" cy="4743350"/>
            </a:xfrm>
            <a:prstGeom prst="rect">
              <a:avLst/>
            </a:prstGeom>
          </p:spPr>
        </p:pic>
        <p:sp>
          <p:nvSpPr>
            <p:cNvPr id="14" name="TextBox 13"/>
            <p:cNvSpPr txBox="1">
              <a:spLocks noChangeArrowheads="1"/>
            </p:cNvSpPr>
            <p:nvPr/>
          </p:nvSpPr>
          <p:spPr bwMode="auto">
            <a:xfrm>
              <a:off x="3423017" y="1931605"/>
              <a:ext cx="2773520" cy="5425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4292" tIns="17146" rIns="34292" bIns="17146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Lato Light" charset="0"/>
                  <a:ea typeface="MS PGothic" panose="020B0600070205080204" pitchFamily="34" charset="-128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Lato Light" charset="0"/>
                  <a:ea typeface="MS PGothic" panose="020B0600070205080204" pitchFamily="34" charset="-128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Lato Light" charset="0"/>
                  <a:ea typeface="MS PGothic" panose="020B0600070205080204" pitchFamily="34" charset="-128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Lato Light" charset="0"/>
                  <a:ea typeface="MS PGothic" panose="020B0600070205080204" pitchFamily="34" charset="-128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Lato Light" charset="0"/>
                  <a:ea typeface="MS PGothic" panose="020B0600070205080204" pitchFamily="34" charset="-128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MS PGothic" panose="020B0600070205080204" pitchFamily="34" charset="-128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MS PGothic" panose="020B0600070205080204" pitchFamily="34" charset="-128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MS PGothic" panose="020B0600070205080204" pitchFamily="34" charset="-128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MS PGothic" panose="020B0600070205080204" pitchFamily="34" charset="-128"/>
                </a:defRPr>
              </a:lvl9pPr>
            </a:lstStyle>
            <a:p>
              <a:pPr algn="ctr"/>
              <a:r>
                <a:rPr lang="id-ID" altLang="en-US" sz="3301" b="1" dirty="0">
                  <a:solidFill>
                    <a:srgbClr val="1E2731"/>
                  </a:solidFill>
                  <a:latin typeface="Lato Regular" charset="0"/>
                </a:rPr>
                <a:t>App Features</a:t>
              </a:r>
            </a:p>
          </p:txBody>
        </p:sp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53200" y="2468233"/>
              <a:ext cx="2432312" cy="3949909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 bwMode="auto">
            <a:xfrm>
              <a:off x="1970796" y="1011812"/>
              <a:ext cx="5217595" cy="992903"/>
            </a:xfrm>
            <a:prstGeom prst="rect">
              <a:avLst/>
            </a:prstGeom>
            <a:noFill/>
          </p:spPr>
          <p:txBody>
            <a:bodyPr wrap="square" lIns="34292" tIns="17146" rIns="34292" bIns="17146">
              <a:spAutoFit/>
            </a:bodyPr>
            <a:lstStyle/>
            <a:p>
              <a:pPr algn="ctr" defTabSz="685846">
                <a:defRPr/>
              </a:pPr>
              <a:r>
                <a:rPr lang="en-US" sz="6227" b="1" dirty="0">
                  <a:solidFill>
                    <a:schemeClr val="accent1"/>
                  </a:solidFill>
                  <a:latin typeface="Lato Regular"/>
                  <a:cs typeface="Lato Regular"/>
                </a:rPr>
                <a:t>UKU</a:t>
              </a:r>
              <a:r>
                <a:rPr lang="en-US" sz="6227" b="1" dirty="0">
                  <a:solidFill>
                    <a:schemeClr val="accent2"/>
                  </a:solidFill>
                  <a:latin typeface="Lato Regular"/>
                  <a:cs typeface="Lato Regular"/>
                </a:rPr>
                <a:t>LI</a:t>
              </a:r>
              <a:r>
                <a:rPr lang="en-US" sz="6227" b="1" dirty="0">
                  <a:solidFill>
                    <a:schemeClr val="accent5">
                      <a:lumMod val="20000"/>
                      <a:lumOff val="80000"/>
                    </a:schemeClr>
                  </a:solidFill>
                  <a:latin typeface="Lato Regular"/>
                  <a:cs typeface="Lato Regular"/>
                </a:rPr>
                <a:t>MA</a:t>
              </a:r>
              <a:r>
                <a:rPr lang="en-US" sz="6227" b="1" dirty="0">
                  <a:solidFill>
                    <a:schemeClr val="accent4"/>
                  </a:solidFill>
                  <a:latin typeface="Lato Regular"/>
                  <a:cs typeface="Lato Regular"/>
                </a:rPr>
                <a:t>IQ</a:t>
              </a:r>
              <a:endParaRPr lang="id-ID" sz="6227" b="1" dirty="0">
                <a:solidFill>
                  <a:schemeClr val="accent4"/>
                </a:solidFill>
                <a:latin typeface="Lato Regular"/>
                <a:cs typeface="Lato Regular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67653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878055" y="964630"/>
            <a:ext cx="8353449" cy="5588571"/>
            <a:chOff x="354054" y="964629"/>
            <a:chExt cx="8353449" cy="5588571"/>
          </a:xfrm>
        </p:grpSpPr>
        <p:grpSp>
          <p:nvGrpSpPr>
            <p:cNvPr id="7" name="Group 6"/>
            <p:cNvGrpSpPr>
              <a:grpSpLocks/>
            </p:cNvGrpSpPr>
            <p:nvPr/>
          </p:nvGrpSpPr>
          <p:grpSpPr bwMode="auto">
            <a:xfrm>
              <a:off x="354054" y="1904957"/>
              <a:ext cx="8353449" cy="780063"/>
              <a:chOff x="5988388" y="483017"/>
              <a:chExt cx="12359700" cy="2079087"/>
            </a:xfrm>
          </p:grpSpPr>
          <p:sp>
            <p:nvSpPr>
              <p:cNvPr id="46083" name="TextBox 7"/>
              <p:cNvSpPr txBox="1">
                <a:spLocks noChangeArrowheads="1"/>
              </p:cNvSpPr>
              <p:nvPr/>
            </p:nvSpPr>
            <p:spPr bwMode="auto">
              <a:xfrm>
                <a:off x="5988388" y="483017"/>
                <a:ext cx="12359700" cy="14461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34292" tIns="17146" rIns="34292" bIns="17146">
                <a:spAutoFit/>
              </a:bodyPr>
              <a:lstStyle>
                <a:lvl1pPr>
                  <a:defRPr sz="3600">
                    <a:solidFill>
                      <a:schemeClr val="tx1"/>
                    </a:solidFill>
                    <a:latin typeface="Lato Light" charset="0"/>
                    <a:ea typeface="MS PGothic" panose="020B0600070205080204" pitchFamily="34" charset="-128"/>
                  </a:defRPr>
                </a:lvl1pPr>
                <a:lvl2pPr marL="742950" indent="-285750">
                  <a:defRPr sz="3600">
                    <a:solidFill>
                      <a:schemeClr val="tx1"/>
                    </a:solidFill>
                    <a:latin typeface="Lato Light" charset="0"/>
                    <a:ea typeface="MS PGothic" panose="020B0600070205080204" pitchFamily="34" charset="-128"/>
                  </a:defRPr>
                </a:lvl2pPr>
                <a:lvl3pPr marL="1143000" indent="-228600">
                  <a:defRPr sz="3600">
                    <a:solidFill>
                      <a:schemeClr val="tx1"/>
                    </a:solidFill>
                    <a:latin typeface="Lato Light" charset="0"/>
                    <a:ea typeface="MS PGothic" panose="020B0600070205080204" pitchFamily="34" charset="-128"/>
                  </a:defRPr>
                </a:lvl3pPr>
                <a:lvl4pPr marL="1600200" indent="-228600">
                  <a:defRPr sz="3600">
                    <a:solidFill>
                      <a:schemeClr val="tx1"/>
                    </a:solidFill>
                    <a:latin typeface="Lato Light" charset="0"/>
                    <a:ea typeface="MS PGothic" panose="020B0600070205080204" pitchFamily="34" charset="-128"/>
                  </a:defRPr>
                </a:lvl4pPr>
                <a:lvl5pPr marL="2057400" indent="-228600">
                  <a:defRPr sz="3600">
                    <a:solidFill>
                      <a:schemeClr val="tx1"/>
                    </a:solidFill>
                    <a:latin typeface="Lato Light" charset="0"/>
                    <a:ea typeface="MS PGothic" panose="020B0600070205080204" pitchFamily="34" charset="-128"/>
                  </a:defRPr>
                </a:lvl5pPr>
                <a:lvl6pPr marL="25146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Lato Light" charset="0"/>
                    <a:ea typeface="MS PGothic" panose="020B0600070205080204" pitchFamily="34" charset="-128"/>
                  </a:defRPr>
                </a:lvl6pPr>
                <a:lvl7pPr marL="29718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Lato Light" charset="0"/>
                    <a:ea typeface="MS PGothic" panose="020B0600070205080204" pitchFamily="34" charset="-128"/>
                  </a:defRPr>
                </a:lvl7pPr>
                <a:lvl8pPr marL="34290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Lato Light" charset="0"/>
                    <a:ea typeface="MS PGothic" panose="020B0600070205080204" pitchFamily="34" charset="-128"/>
                  </a:defRPr>
                </a:lvl8pPr>
                <a:lvl9pPr marL="38862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Lato Light" charset="0"/>
                    <a:ea typeface="MS PGothic" panose="020B0600070205080204" pitchFamily="34" charset="-128"/>
                  </a:defRPr>
                </a:lvl9pPr>
              </a:lstStyle>
              <a:p>
                <a:pPr algn="ctr"/>
                <a:r>
                  <a:rPr lang="en-US" altLang="en-US" sz="3301" b="1" dirty="0">
                    <a:solidFill>
                      <a:schemeClr val="tx2"/>
                    </a:solidFill>
                    <a:latin typeface="Lato Regular" charset="0"/>
                  </a:rPr>
                  <a:t>App Icon | Entry Page | Menu Page</a:t>
                </a:r>
                <a:endParaRPr lang="id-ID" altLang="en-US" sz="3301" b="1" dirty="0">
                  <a:solidFill>
                    <a:schemeClr val="tx2"/>
                  </a:solidFill>
                  <a:latin typeface="Lato Regular" charset="0"/>
                </a:endParaRPr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11412623" y="2470053"/>
                <a:ext cx="1552503" cy="92051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34261" tIns="17131" rIns="34261" bIns="17131" anchor="ctr"/>
              <a:lstStyle/>
              <a:p>
                <a:pPr algn="ctr" defTabSz="685846">
                  <a:defRPr/>
                </a:pPr>
                <a:endParaRPr lang="en-US" sz="675" dirty="0">
                  <a:solidFill>
                    <a:schemeClr val="accent2"/>
                  </a:solidFill>
                  <a:latin typeface="Open Sans Light"/>
                </a:endParaRPr>
              </a:p>
            </p:txBody>
          </p:sp>
        </p:grpSp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2235" y="2766930"/>
              <a:ext cx="2136403" cy="3751379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59937" y="2667751"/>
              <a:ext cx="2024126" cy="3795237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15985" y="2700973"/>
              <a:ext cx="2048354" cy="3852227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 bwMode="auto">
            <a:xfrm>
              <a:off x="1963202" y="964629"/>
              <a:ext cx="5217595" cy="992903"/>
            </a:xfrm>
            <a:prstGeom prst="rect">
              <a:avLst/>
            </a:prstGeom>
            <a:noFill/>
          </p:spPr>
          <p:txBody>
            <a:bodyPr wrap="square" lIns="34292" tIns="17146" rIns="34292" bIns="17146">
              <a:spAutoFit/>
            </a:bodyPr>
            <a:lstStyle/>
            <a:p>
              <a:pPr algn="ctr" defTabSz="685846">
                <a:defRPr/>
              </a:pPr>
              <a:r>
                <a:rPr lang="en-US" sz="6227" b="1" dirty="0">
                  <a:solidFill>
                    <a:schemeClr val="accent1"/>
                  </a:solidFill>
                  <a:latin typeface="Lato Regular"/>
                  <a:cs typeface="Lato Regular"/>
                </a:rPr>
                <a:t>UKU</a:t>
              </a:r>
              <a:r>
                <a:rPr lang="en-US" sz="6227" b="1" dirty="0">
                  <a:solidFill>
                    <a:schemeClr val="accent2"/>
                  </a:solidFill>
                  <a:latin typeface="Lato Regular"/>
                  <a:cs typeface="Lato Regular"/>
                </a:rPr>
                <a:t>LI</a:t>
              </a:r>
              <a:r>
                <a:rPr lang="en-US" sz="6227" b="1" dirty="0">
                  <a:solidFill>
                    <a:schemeClr val="accent5">
                      <a:lumMod val="20000"/>
                      <a:lumOff val="80000"/>
                    </a:schemeClr>
                  </a:solidFill>
                  <a:latin typeface="Lato Regular"/>
                  <a:cs typeface="Lato Regular"/>
                </a:rPr>
                <a:t>MA</a:t>
              </a:r>
              <a:r>
                <a:rPr lang="en-US" sz="6227" b="1" dirty="0">
                  <a:solidFill>
                    <a:schemeClr val="accent4"/>
                  </a:solidFill>
                  <a:latin typeface="Lato Regular"/>
                  <a:cs typeface="Lato Regular"/>
                </a:rPr>
                <a:t>IQ</a:t>
              </a:r>
              <a:endParaRPr lang="id-ID" sz="6227" b="1" dirty="0">
                <a:solidFill>
                  <a:schemeClr val="accent4"/>
                </a:solidFill>
                <a:latin typeface="Lato Regular"/>
                <a:cs typeface="Lato Regular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4620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>
      <p:transition advClick="0" advTm="300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2055696" y="850556"/>
            <a:ext cx="8078905" cy="5474044"/>
            <a:chOff x="531695" y="850556"/>
            <a:chExt cx="8078905" cy="5474044"/>
          </a:xfrm>
        </p:grpSpPr>
        <p:grpSp>
          <p:nvGrpSpPr>
            <p:cNvPr id="7" name="Group 6"/>
            <p:cNvGrpSpPr>
              <a:grpSpLocks/>
            </p:cNvGrpSpPr>
            <p:nvPr/>
          </p:nvGrpSpPr>
          <p:grpSpPr bwMode="auto">
            <a:xfrm>
              <a:off x="1072859" y="1610228"/>
              <a:ext cx="6804465" cy="780063"/>
              <a:chOff x="5988388" y="483017"/>
              <a:chExt cx="12359700" cy="2079087"/>
            </a:xfrm>
          </p:grpSpPr>
          <p:sp>
            <p:nvSpPr>
              <p:cNvPr id="46083" name="TextBox 7"/>
              <p:cNvSpPr txBox="1">
                <a:spLocks noChangeArrowheads="1"/>
              </p:cNvSpPr>
              <p:nvPr/>
            </p:nvSpPr>
            <p:spPr bwMode="auto">
              <a:xfrm>
                <a:off x="5988388" y="483017"/>
                <a:ext cx="12359700" cy="14461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34292" tIns="17146" rIns="34292" bIns="17146">
                <a:spAutoFit/>
              </a:bodyPr>
              <a:lstStyle>
                <a:lvl1pPr>
                  <a:defRPr sz="3600">
                    <a:solidFill>
                      <a:schemeClr val="tx1"/>
                    </a:solidFill>
                    <a:latin typeface="Lato Light" charset="0"/>
                    <a:ea typeface="MS PGothic" panose="020B0600070205080204" pitchFamily="34" charset="-128"/>
                  </a:defRPr>
                </a:lvl1pPr>
                <a:lvl2pPr marL="742950" indent="-285750">
                  <a:defRPr sz="3600">
                    <a:solidFill>
                      <a:schemeClr val="tx1"/>
                    </a:solidFill>
                    <a:latin typeface="Lato Light" charset="0"/>
                    <a:ea typeface="MS PGothic" panose="020B0600070205080204" pitchFamily="34" charset="-128"/>
                  </a:defRPr>
                </a:lvl2pPr>
                <a:lvl3pPr marL="1143000" indent="-228600">
                  <a:defRPr sz="3600">
                    <a:solidFill>
                      <a:schemeClr val="tx1"/>
                    </a:solidFill>
                    <a:latin typeface="Lato Light" charset="0"/>
                    <a:ea typeface="MS PGothic" panose="020B0600070205080204" pitchFamily="34" charset="-128"/>
                  </a:defRPr>
                </a:lvl3pPr>
                <a:lvl4pPr marL="1600200" indent="-228600">
                  <a:defRPr sz="3600">
                    <a:solidFill>
                      <a:schemeClr val="tx1"/>
                    </a:solidFill>
                    <a:latin typeface="Lato Light" charset="0"/>
                    <a:ea typeface="MS PGothic" panose="020B0600070205080204" pitchFamily="34" charset="-128"/>
                  </a:defRPr>
                </a:lvl4pPr>
                <a:lvl5pPr marL="2057400" indent="-228600">
                  <a:defRPr sz="3600">
                    <a:solidFill>
                      <a:schemeClr val="tx1"/>
                    </a:solidFill>
                    <a:latin typeface="Lato Light" charset="0"/>
                    <a:ea typeface="MS PGothic" panose="020B0600070205080204" pitchFamily="34" charset="-128"/>
                  </a:defRPr>
                </a:lvl5pPr>
                <a:lvl6pPr marL="25146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Lato Light" charset="0"/>
                    <a:ea typeface="MS PGothic" panose="020B0600070205080204" pitchFamily="34" charset="-128"/>
                  </a:defRPr>
                </a:lvl6pPr>
                <a:lvl7pPr marL="29718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Lato Light" charset="0"/>
                    <a:ea typeface="MS PGothic" panose="020B0600070205080204" pitchFamily="34" charset="-128"/>
                  </a:defRPr>
                </a:lvl7pPr>
                <a:lvl8pPr marL="34290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Lato Light" charset="0"/>
                    <a:ea typeface="MS PGothic" panose="020B0600070205080204" pitchFamily="34" charset="-128"/>
                  </a:defRPr>
                </a:lvl8pPr>
                <a:lvl9pPr marL="38862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Lato Light" charset="0"/>
                    <a:ea typeface="MS PGothic" panose="020B0600070205080204" pitchFamily="34" charset="-128"/>
                  </a:defRPr>
                </a:lvl9pPr>
              </a:lstStyle>
              <a:p>
                <a:pPr algn="ctr"/>
                <a:r>
                  <a:rPr lang="en-US" altLang="en-US" sz="3301" b="1" dirty="0">
                    <a:solidFill>
                      <a:schemeClr val="tx2"/>
                    </a:solidFill>
                    <a:latin typeface="Lato Regular" charset="0"/>
                  </a:rPr>
                  <a:t>Agronomy | Weather | Market</a:t>
                </a:r>
                <a:endParaRPr lang="id-ID" altLang="en-US" sz="3301" b="1" dirty="0">
                  <a:solidFill>
                    <a:schemeClr val="tx2"/>
                  </a:solidFill>
                  <a:latin typeface="Lato Regular" charset="0"/>
                </a:endParaRPr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11412623" y="2470053"/>
                <a:ext cx="1552503" cy="92051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34261" tIns="17131" rIns="34261" bIns="17131" anchor="ctr"/>
              <a:lstStyle/>
              <a:p>
                <a:pPr algn="ctr" defTabSz="685846">
                  <a:defRPr/>
                </a:pPr>
                <a:endParaRPr lang="en-US" sz="675" dirty="0">
                  <a:solidFill>
                    <a:schemeClr val="accent2"/>
                  </a:solidFill>
                  <a:latin typeface="Open Sans Light"/>
                </a:endParaRPr>
              </a:p>
            </p:txBody>
          </p:sp>
        </p:grpSp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12798" y="2303396"/>
              <a:ext cx="2096820" cy="4021204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35955" y="2199800"/>
              <a:ext cx="2174645" cy="4102971"/>
            </a:xfrm>
            <a:prstGeom prst="rect">
              <a:avLst/>
            </a:prstGeom>
          </p:spPr>
        </p:pic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1695" y="2346843"/>
              <a:ext cx="2116903" cy="3934308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 bwMode="auto">
            <a:xfrm>
              <a:off x="2052410" y="850556"/>
              <a:ext cx="5217595" cy="992903"/>
            </a:xfrm>
            <a:prstGeom prst="rect">
              <a:avLst/>
            </a:prstGeom>
            <a:noFill/>
          </p:spPr>
          <p:txBody>
            <a:bodyPr wrap="square" lIns="34292" tIns="17146" rIns="34292" bIns="17146">
              <a:spAutoFit/>
            </a:bodyPr>
            <a:lstStyle/>
            <a:p>
              <a:pPr algn="ctr" defTabSz="685846">
                <a:defRPr/>
              </a:pPr>
              <a:r>
                <a:rPr lang="en-US" sz="6227" b="1" dirty="0">
                  <a:solidFill>
                    <a:schemeClr val="accent1"/>
                  </a:solidFill>
                  <a:latin typeface="Lato Regular"/>
                  <a:cs typeface="Lato Regular"/>
                </a:rPr>
                <a:t>UKU</a:t>
              </a:r>
              <a:r>
                <a:rPr lang="en-US" sz="6227" b="1" dirty="0">
                  <a:solidFill>
                    <a:schemeClr val="accent2"/>
                  </a:solidFill>
                  <a:latin typeface="Lato Regular"/>
                  <a:cs typeface="Lato Regular"/>
                </a:rPr>
                <a:t>LI</a:t>
              </a:r>
              <a:r>
                <a:rPr lang="en-US" sz="6227" b="1" dirty="0">
                  <a:solidFill>
                    <a:schemeClr val="accent5">
                      <a:lumMod val="20000"/>
                      <a:lumOff val="80000"/>
                    </a:schemeClr>
                  </a:solidFill>
                  <a:latin typeface="Lato Regular"/>
                  <a:cs typeface="Lato Regular"/>
                </a:rPr>
                <a:t>MA</a:t>
              </a:r>
              <a:r>
                <a:rPr lang="en-US" sz="6227" b="1" dirty="0">
                  <a:solidFill>
                    <a:schemeClr val="accent4"/>
                  </a:solidFill>
                  <a:latin typeface="Lato Regular"/>
                  <a:cs typeface="Lato Regular"/>
                </a:rPr>
                <a:t>IQ</a:t>
              </a:r>
              <a:endParaRPr lang="id-ID" sz="6227" b="1" dirty="0">
                <a:solidFill>
                  <a:schemeClr val="accent4"/>
                </a:solidFill>
                <a:latin typeface="Lato Regular"/>
                <a:cs typeface="Lato Regular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40533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Migration form ECHO MOBILE Platform to ESOKO Platform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071" y="2428137"/>
            <a:ext cx="5333649" cy="269765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5507" y="3431929"/>
            <a:ext cx="4697428" cy="2879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2573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Updates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31820" y="1227451"/>
            <a:ext cx="1138492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The web portal is up and running and fully configured (see attached screenshot)</a:t>
            </a:r>
            <a:endParaRPr lang="en-US" dirty="0" smtClean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The farmer data was cleaned, segmented and uploaded – the farmers uploaded are </a:t>
            </a:r>
            <a:r>
              <a:rPr lang="en-US" b="1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12,214</a:t>
            </a:r>
            <a:r>
              <a:rPr lang="en-US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(see attached screenshot)</a:t>
            </a:r>
            <a:endParaRPr lang="en-US" dirty="0" smtClean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The </a:t>
            </a:r>
            <a:r>
              <a:rPr lang="en-US" b="1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MWANGA</a:t>
            </a:r>
            <a:r>
              <a:rPr lang="en-US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sender ID was registered for all MNOs(mobile network operators), tested and is working</a:t>
            </a:r>
            <a:endParaRPr lang="en-US" dirty="0" smtClean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Discussions with </a:t>
            </a:r>
            <a:r>
              <a:rPr lang="en-US" dirty="0" err="1" smtClean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Uyole</a:t>
            </a:r>
            <a:r>
              <a:rPr lang="en-US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on the progress of the season and SMS customization</a:t>
            </a:r>
            <a:endParaRPr lang="en-US" dirty="0" smtClean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Video collection will start tentatively next week after ESOKO receives the first instalment from us.</a:t>
            </a:r>
            <a:endParaRPr lang="en-US" dirty="0" smtClean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dirty="0" smtClean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  <a:p>
            <a:r>
              <a:rPr lang="en-US" dirty="0" smtClean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Moving forward, we </a:t>
            </a:r>
            <a:r>
              <a:rPr lang="en-US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aregoing</a:t>
            </a:r>
            <a:r>
              <a:rPr lang="en-US" dirty="0" smtClean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to share with ESOKO 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Content (agronomy and NRM) generated from Africa RISING in both </a:t>
            </a:r>
            <a:r>
              <a:rPr lang="en-US" dirty="0" err="1" smtClean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Babat</a:t>
            </a:r>
            <a:r>
              <a:rPr lang="en-US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and Southern Highlands. This will </a:t>
            </a:r>
            <a:r>
              <a:rPr lang="en-US" dirty="0" err="1" smtClean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adi</a:t>
            </a:r>
            <a:r>
              <a:rPr lang="en-US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us to co-develop tailored messages for the respective communities.</a:t>
            </a:r>
            <a:endParaRPr lang="en-US" dirty="0" smtClean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Share with ESOKO farmer profiles from </a:t>
            </a:r>
            <a:r>
              <a:rPr lang="en-US" dirty="0" err="1" smtClean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Manyara</a:t>
            </a:r>
            <a:r>
              <a:rPr lang="en-US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region: (</a:t>
            </a:r>
            <a:r>
              <a:rPr lang="en-US" dirty="0" err="1" smtClean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Babati</a:t>
            </a:r>
            <a:r>
              <a:rPr lang="en-US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); these are not currently uploaded in the database.</a:t>
            </a:r>
            <a:endParaRPr lang="en-US" dirty="0" smtClean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There are some names where one person’s name has identical phone numbers with only the last digit changed – I need to confirm with Haroon if this data I received from his team is authentic? (see attached screenshot)-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0297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941231" y="339367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Updates on current MWANGA platform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3108" y="1255332"/>
            <a:ext cx="7959680" cy="5306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317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7437" y="1027906"/>
            <a:ext cx="8676604" cy="5784403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941231" y="339367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Updates on current MWANGA platform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9122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Updates: Data checks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9858" y="1027906"/>
            <a:ext cx="8534937" cy="5689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4135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417</TotalTime>
  <Words>205</Words>
  <Application>Microsoft Office PowerPoint</Application>
  <PresentationFormat>Widescreen</PresentationFormat>
  <Paragraphs>38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9" baseType="lpstr">
      <vt:lpstr>MS PGothic</vt:lpstr>
      <vt:lpstr>Arial</vt:lpstr>
      <vt:lpstr>Calibri</vt:lpstr>
      <vt:lpstr>Calibri Light</vt:lpstr>
      <vt:lpstr>Lato Light</vt:lpstr>
      <vt:lpstr>Lato Regular</vt:lpstr>
      <vt:lpstr>Open Sans Light</vt:lpstr>
      <vt:lpstr>Times New Roman</vt:lpstr>
      <vt:lpstr>Wingdings</vt:lpstr>
      <vt:lpstr>Office Theme</vt:lpstr>
      <vt:lpstr>AR-NAFAKA MEETING</vt:lpstr>
      <vt:lpstr>PowerPoint Presentation</vt:lpstr>
      <vt:lpstr>PowerPoint Presentation</vt:lpstr>
      <vt:lpstr>PowerPoint Presentation</vt:lpstr>
      <vt:lpstr>Updates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AR-NAFAKA MEETING</dc:title>
  <dc:creator>Kizito, Fred (CIAT-Rwanda)</dc:creator>
  <cp:lastModifiedBy>Kizito, Fred (CIAT-Rwanda)</cp:lastModifiedBy>
  <cp:revision>5</cp:revision>
  <dcterms:created xsi:type="dcterms:W3CDTF">2019-04-01T06:28:24Z</dcterms:created>
  <dcterms:modified xsi:type="dcterms:W3CDTF">2019-04-01T14:53:28Z</dcterms:modified>
</cp:coreProperties>
</file>